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/>
      <a:tcStyle>
        <a:tcBdr/>
        <a:fill>
          <a:solidFill>
            <a:srgbClr val="E7F1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/>
      <a:tcStyle>
        <a:tcBdr/>
        <a:fill>
          <a:solidFill>
            <a:srgbClr val="FCFB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/>
      <a:tcStyle>
        <a:tcBdr/>
        <a:fill>
          <a:solidFill>
            <a:srgbClr val="E9E7E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slide" Target="slides/slide38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42" Type="http://schemas.openxmlformats.org/officeDocument/2006/relationships/slide" Target="slides/slide41.xml" /><Relationship Id="rId47" Type="http://schemas.openxmlformats.org/officeDocument/2006/relationships/presProps" Target="presProps.xml" /><Relationship Id="rId50" Type="http://schemas.openxmlformats.org/officeDocument/2006/relationships/tableStyles" Target="tableStyle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slide" Target="slides/slide37.xml" /><Relationship Id="rId46" Type="http://schemas.openxmlformats.org/officeDocument/2006/relationships/notesMaster" Target="notesMasters/notesMaster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41" Type="http://schemas.openxmlformats.org/officeDocument/2006/relationships/slide" Target="slides/slide40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slide" Target="slides/slide36.xml" /><Relationship Id="rId40" Type="http://schemas.openxmlformats.org/officeDocument/2006/relationships/slide" Target="slides/slide39.xml" /><Relationship Id="rId45" Type="http://schemas.openxmlformats.org/officeDocument/2006/relationships/slide" Target="slides/slide44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slide" Target="slides/slide35.xml" /><Relationship Id="rId49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4" Type="http://schemas.openxmlformats.org/officeDocument/2006/relationships/slide" Target="slides/slide43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slide" Target="slides/slide34.xml" /><Relationship Id="rId43" Type="http://schemas.openxmlformats.org/officeDocument/2006/relationships/slide" Target="slides/slide42.xml" /><Relationship Id="rId48" Type="http://schemas.openxmlformats.org/officeDocument/2006/relationships/viewProps" Target="viewProps.xml" /><Relationship Id="rId8" Type="http://schemas.openxmlformats.org/officeDocument/2006/relationships/slide" Target="slides/slide7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4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5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pic>
        <p:nvPicPr>
          <p:cNvPr id="102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pic>
        <p:nvPicPr>
          <p:cNvPr id="111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20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21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3" name="Nível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4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o do título"/>
          <p:cNvSpPr txBox="1">
            <a:spLocks noGrp="1"/>
          </p:cNvSpPr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sz="3600" cap="all"/>
            </a:lvl1pPr>
          </a:lstStyle>
          <a:p>
            <a:r>
              <a:t>Texto do título</a:t>
            </a:r>
          </a:p>
        </p:txBody>
      </p:sp>
      <p:sp>
        <p:nvSpPr>
          <p:cNvPr id="32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3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1" name="Nível um…"/>
          <p:cNvSpPr txBox="1">
            <a:spLocks noGrp="1"/>
          </p:cNvSpPr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0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pPr>
            <a:endParaRPr/>
          </a:p>
        </p:txBody>
      </p:sp>
      <p:sp>
        <p:nvSpPr>
          <p:cNvPr id="5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60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o do título"/>
          <p:cNvSpPr txBox="1">
            <a:spLocks noGrp="1"/>
          </p:cNvSpPr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75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76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o do título"/>
          <p:cNvSpPr txBox="1">
            <a:spLocks noGrp="1"/>
          </p:cNvSpPr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84" name="Picture Placeholder 2"/>
          <p:cNvSpPr>
            <a:spLocks noGrp="1"/>
          </p:cNvSpPr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5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86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o do título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5" name="Nível um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3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 /><Relationship Id="rId2" Type="http://schemas.openxmlformats.org/officeDocument/2006/relationships/video" Target="../media/media1.mp4" /><Relationship Id="rId1" Type="http://schemas.microsoft.com/office/2007/relationships/media" Target="../media/media1.mp4" /><Relationship Id="rId4" Type="http://schemas.openxmlformats.org/officeDocument/2006/relationships/image" Target="../media/image12.png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2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 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10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0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ubtitle 2"/>
          <p:cNvSpPr txBox="1">
            <a:spLocks noGrp="1"/>
          </p:cNvSpPr>
          <p:nvPr>
            <p:ph type="body" sz="half" idx="1"/>
          </p:nvPr>
        </p:nvSpPr>
        <p:spPr>
          <a:xfrm>
            <a:off x="1669731" y="3235787"/>
            <a:ext cx="6300905" cy="1556554"/>
          </a:xfrm>
          <a:prstGeom prst="rect">
            <a:avLst/>
          </a:prstGeom>
        </p:spPr>
        <p:txBody>
          <a:bodyPr/>
          <a:lstStyle>
            <a:lvl1pPr algn="r">
              <a:spcBef>
                <a:spcPts val="500"/>
              </a:spcBef>
              <a:defRPr sz="3400" b="1" i="1">
                <a:solidFill>
                  <a:srgbClr val="006060"/>
                </a:solidFill>
                <a:effectLst>
                  <a:outerShdw blurRad="25400" dist="38100" dir="2700000" rotWithShape="0">
                    <a:srgbClr val="000000">
                      <a:alpha val="52000"/>
                    </a:srgbClr>
                  </a:outerShdw>
                </a:effectLst>
              </a:defRPr>
            </a:lvl1pPr>
          </a:lstStyle>
          <a:p>
            <a:r>
              <a:t> LIDERE UMA CÉLULA VITORIOSA</a:t>
            </a:r>
          </a:p>
        </p:txBody>
      </p:sp>
      <p:pic>
        <p:nvPicPr>
          <p:cNvPr id="132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6964" y="429494"/>
            <a:ext cx="7693814" cy="2885182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PCE- PLANO DE CRESCIMENTO ESPIRITUAL"/>
          <p:cNvSpPr/>
          <p:nvPr/>
        </p:nvSpPr>
        <p:spPr>
          <a:xfrm>
            <a:off x="10703" y="1435273"/>
            <a:ext cx="5075572" cy="11837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PCE- PLANO DE CRESCIMENTO ESPIRITUAL</a:t>
            </a:r>
          </a:p>
        </p:txBody>
      </p:sp>
      <p:grpSp>
        <p:nvGrpSpPr>
          <p:cNvPr id="136" name="Agrupar"/>
          <p:cNvGrpSpPr/>
          <p:nvPr/>
        </p:nvGrpSpPr>
        <p:grpSpPr>
          <a:xfrm>
            <a:off x="7277782" y="790737"/>
            <a:ext cx="1810884" cy="2162696"/>
            <a:chOff x="0" y="0"/>
            <a:chExt cx="1810883" cy="2162695"/>
          </a:xfrm>
        </p:grpSpPr>
        <p:sp>
          <p:nvSpPr>
            <p:cNvPr id="134" name="4"/>
            <p:cNvSpPr/>
            <p:nvPr/>
          </p:nvSpPr>
          <p:spPr>
            <a:xfrm>
              <a:off x="0" y="351811"/>
              <a:ext cx="1810884" cy="1810885"/>
            </a:xfrm>
            <a:prstGeom prst="roundRect">
              <a:avLst>
                <a:gd name="adj" fmla="val 11069"/>
              </a:avLst>
            </a:prstGeom>
            <a:solidFill>
              <a:schemeClr val="accent1">
                <a:lumOff val="-8431"/>
              </a:schemeClr>
            </a:solidFill>
            <a:ln w="12700" cap="flat">
              <a:solidFill>
                <a:srgbClr val="004D65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3200" b="1">
                  <a:solidFill>
                    <a:srgbClr val="FFFFFF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135" name="NÍVEL"/>
            <p:cNvSpPr/>
            <p:nvPr/>
          </p:nvSpPr>
          <p:spPr>
            <a:xfrm>
              <a:off x="165560" y="0"/>
              <a:ext cx="1479765" cy="512297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-293268"/>
                    <a:satOff val="-29419"/>
                    <a:lumOff val="37290"/>
                  </a:schemeClr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blurRad="190500" dist="12700" dir="5400000" rotWithShape="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3400" b="1"/>
              </a:lvl1pPr>
            </a:lstStyle>
            <a:p>
              <a:r>
                <a:t>NÍVEL</a:t>
              </a:r>
            </a:p>
          </p:txBody>
        </p: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Picture 2" descr="Picture 2"/>
          <p:cNvPicPr>
            <a:picLocks noChangeAspect="1"/>
          </p:cNvPicPr>
          <p:nvPr/>
        </p:nvPicPr>
        <p:blipFill>
          <a:blip r:embed="rId2"/>
          <a:srcRect t="7935" b="3885"/>
          <a:stretch>
            <a:fillRect/>
          </a:stretch>
        </p:blipFill>
        <p:spPr>
          <a:xfrm>
            <a:off x="0" y="-4083"/>
            <a:ext cx="9144000" cy="5147583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TextBox 3"/>
          <p:cNvSpPr txBox="1"/>
          <p:nvPr/>
        </p:nvSpPr>
        <p:spPr>
          <a:xfrm>
            <a:off x="162682" y="102472"/>
            <a:ext cx="5246778" cy="13227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44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 MULTIPLICAÇÃO</a:t>
            </a:r>
          </a:p>
          <a:p>
            <a:pPr>
              <a:defRPr sz="36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DA CÉLULA</a:t>
            </a:r>
          </a:p>
        </p:txBody>
      </p:sp>
      <p:sp>
        <p:nvSpPr>
          <p:cNvPr id="171" name="TextBox 6"/>
          <p:cNvSpPr txBox="1"/>
          <p:nvPr/>
        </p:nvSpPr>
        <p:spPr>
          <a:xfrm>
            <a:off x="7646843" y="4496853"/>
            <a:ext cx="1360166" cy="444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 b="1">
                <a:solidFill>
                  <a:srgbClr val="FFFFFF"/>
                </a:solidFill>
              </a:defRPr>
            </a:lvl1pPr>
          </a:lstStyle>
          <a:p>
            <a:r>
              <a:t>AULA 3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Box 1"/>
          <p:cNvSpPr txBox="1"/>
          <p:nvPr/>
        </p:nvSpPr>
        <p:spPr>
          <a:xfrm>
            <a:off x="757657" y="563801"/>
            <a:ext cx="6918916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6000" b="1"/>
            </a:lvl1pPr>
          </a:lstStyle>
          <a:p>
            <a:r>
              <a:t>Individualmente:</a:t>
            </a:r>
          </a:p>
        </p:txBody>
      </p:sp>
      <p:sp>
        <p:nvSpPr>
          <p:cNvPr id="174" name="TextBox 6"/>
          <p:cNvSpPr txBox="1"/>
          <p:nvPr/>
        </p:nvSpPr>
        <p:spPr>
          <a:xfrm>
            <a:off x="374568" y="2548820"/>
            <a:ext cx="7685093" cy="1777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000" b="1"/>
            </a:pPr>
            <a:r>
              <a:t>Exercícios dos capítulos</a:t>
            </a:r>
          </a:p>
          <a:p>
            <a:pPr algn="ctr">
              <a:defRPr sz="6000" b="1">
                <a:solidFill>
                  <a:srgbClr val="006060"/>
                </a:solidFill>
              </a:defRPr>
            </a:pPr>
            <a:r>
              <a:t>3 e 4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extBox 1"/>
          <p:cNvSpPr txBox="1"/>
          <p:nvPr/>
        </p:nvSpPr>
        <p:spPr>
          <a:xfrm>
            <a:off x="757657" y="563801"/>
            <a:ext cx="6918916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000" b="1"/>
            </a:pPr>
            <a:r>
              <a:t>Para a </a:t>
            </a:r>
            <a:r>
              <a:rPr>
                <a:solidFill>
                  <a:srgbClr val="006060"/>
                </a:solidFill>
              </a:rPr>
              <a:t>próxima aula</a:t>
            </a:r>
            <a:r>
              <a:t>:</a:t>
            </a:r>
          </a:p>
        </p:txBody>
      </p:sp>
      <p:sp>
        <p:nvSpPr>
          <p:cNvPr id="177" name="TextBox 6"/>
          <p:cNvSpPr txBox="1"/>
          <p:nvPr/>
        </p:nvSpPr>
        <p:spPr>
          <a:xfrm>
            <a:off x="757657" y="2548820"/>
            <a:ext cx="6918916" cy="1777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000" b="1"/>
            </a:pPr>
            <a:r>
              <a:t>Leitura dos</a:t>
            </a:r>
          </a:p>
          <a:p>
            <a:pPr algn="ctr">
              <a:defRPr sz="6000" b="1">
                <a:solidFill>
                  <a:srgbClr val="006060"/>
                </a:solidFill>
              </a:defRPr>
            </a:pPr>
            <a:r>
              <a:t>Capítulos 5 e 6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I. Conceito de Multiplicação</a:t>
            </a:r>
          </a:p>
        </p:txBody>
      </p:sp>
      <p:sp>
        <p:nvSpPr>
          <p:cNvPr id="180" name="Rectangle 1"/>
          <p:cNvSpPr txBox="1"/>
          <p:nvPr/>
        </p:nvSpPr>
        <p:spPr>
          <a:xfrm>
            <a:off x="329208" y="1715681"/>
            <a:ext cx="7880327" cy="2492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5400"/>
            </a:pPr>
            <a:r>
              <a:t>Multiplicar é </a:t>
            </a:r>
            <a:r>
              <a:rPr b="1">
                <a:solidFill>
                  <a:srgbClr val="006060"/>
                </a:solidFill>
              </a:rPr>
              <a:t>aumentar</a:t>
            </a:r>
            <a:r>
              <a:t> o </a:t>
            </a:r>
            <a:r>
              <a:rPr b="1">
                <a:solidFill>
                  <a:srgbClr val="006060"/>
                </a:solidFill>
              </a:rPr>
              <a:t>número</a:t>
            </a:r>
            <a:r>
              <a:t>, a </a:t>
            </a:r>
            <a:r>
              <a:rPr b="1">
                <a:solidFill>
                  <a:srgbClr val="006060"/>
                </a:solidFill>
              </a:rPr>
              <a:t>quantidade</a:t>
            </a:r>
            <a:r>
              <a:t>, a </a:t>
            </a:r>
            <a:r>
              <a:rPr b="1">
                <a:solidFill>
                  <a:srgbClr val="006060"/>
                </a:solidFill>
              </a:rPr>
              <a:t>intensidade</a:t>
            </a:r>
            <a:r>
              <a:t>. 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8687"/>
            <a:ext cx="6429574" cy="3616637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Rectangle 1"/>
          <p:cNvSpPr txBox="1"/>
          <p:nvPr/>
        </p:nvSpPr>
        <p:spPr>
          <a:xfrm>
            <a:off x="136434" y="97112"/>
            <a:ext cx="7948367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4800" b="1">
                <a:solidFill>
                  <a:srgbClr val="006060"/>
                </a:solidFill>
              </a:defRPr>
            </a:pPr>
            <a:r>
              <a:t>Multiplicação</a:t>
            </a:r>
            <a:r>
              <a:rPr>
                <a:solidFill>
                  <a:srgbClr val="000000"/>
                </a:solidFill>
              </a:rPr>
              <a:t> está no </a:t>
            </a:r>
            <a:r>
              <a:t>coração</a:t>
            </a:r>
          </a:p>
        </p:txBody>
      </p:sp>
      <p:sp>
        <p:nvSpPr>
          <p:cNvPr id="184" name="Rectangle 7"/>
          <p:cNvSpPr txBox="1"/>
          <p:nvPr/>
        </p:nvSpPr>
        <p:spPr>
          <a:xfrm>
            <a:off x="4513654" y="642895"/>
            <a:ext cx="3831839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8800" b="1"/>
            </a:pPr>
            <a:r>
              <a:t>de </a:t>
            </a:r>
            <a:r>
              <a:rPr>
                <a:solidFill>
                  <a:srgbClr val="006060"/>
                </a:solidFill>
              </a:rPr>
              <a:t>Deus</a:t>
            </a:r>
          </a:p>
        </p:txBody>
      </p:sp>
      <p:sp>
        <p:nvSpPr>
          <p:cNvPr id="185" name="TextBox 9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Gênesis 1:18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Box 9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Apocalipse 7:9</a:t>
            </a:r>
          </a:p>
        </p:txBody>
      </p:sp>
      <p:pic>
        <p:nvPicPr>
          <p:cNvPr id="188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618" y="1193765"/>
            <a:ext cx="5032447" cy="3769478"/>
          </a:xfrm>
          <a:prstGeom prst="rect">
            <a:avLst/>
          </a:prstGeom>
          <a:ln w="12700">
            <a:miter lim="400000"/>
          </a:ln>
        </p:spPr>
      </p:pic>
      <p:sp>
        <p:nvSpPr>
          <p:cNvPr id="189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8149584" cy="857251"/>
          </a:xfrm>
          <a:prstGeom prst="rect">
            <a:avLst/>
          </a:prstGeom>
        </p:spPr>
        <p:txBody>
          <a:bodyPr/>
          <a:lstStyle/>
          <a:p>
            <a:r>
              <a:t>A concretização do Plano de Deus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extBox 9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Na Biologia</a:t>
            </a:r>
          </a:p>
        </p:txBody>
      </p:sp>
      <p:sp>
        <p:nvSpPr>
          <p:cNvPr id="192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8149584" cy="857251"/>
          </a:xfrm>
          <a:prstGeom prst="rect">
            <a:avLst/>
          </a:prstGeom>
        </p:spPr>
        <p:txBody>
          <a:bodyPr/>
          <a:lstStyle/>
          <a:p>
            <a:r>
              <a:t>A multiplicação da célula</a:t>
            </a:r>
          </a:p>
        </p:txBody>
      </p:sp>
      <p:pic>
        <p:nvPicPr>
          <p:cNvPr id="193" name="Mitose microscópio eletrônico.mp4" descr="Mitose microscópio eletrônico.mp4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12063" y="1060920"/>
            <a:ext cx="5286550" cy="39649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40" fill="hold"/>
                                        <p:tgtEl>
                                          <p:spTgt spid="1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1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93"/>
                </p:tgtEl>
              </p:cMediaNode>
            </p:video>
            <p:seq concurrent="1" prevAc="none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046" y="726384"/>
            <a:ext cx="6622153" cy="4417117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II. Razões para a multiplicação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1) Razões para a multiplicação</a:t>
            </a:r>
          </a:p>
        </p:txBody>
      </p:sp>
      <p:sp>
        <p:nvSpPr>
          <p:cNvPr id="199" name="TextBox 1"/>
          <p:cNvSpPr txBox="1"/>
          <p:nvPr/>
        </p:nvSpPr>
        <p:spPr>
          <a:xfrm>
            <a:off x="385910" y="1315283"/>
            <a:ext cx="7891665" cy="3241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600"/>
            </a:pPr>
            <a:r>
              <a:t>A Igreja penetra mais na comunidade;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600"/>
            </a:pPr>
            <a:r>
              <a:t>Pessoas se conectam com maior facilidade;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600"/>
            </a:pPr>
            <a:r>
              <a:t>Mais pessoas encontram a Cristo, são discipuladas e preparadas.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itle 2"/>
          <p:cNvSpPr txBox="1">
            <a:spLocks noGrp="1"/>
          </p:cNvSpPr>
          <p:nvPr>
            <p:ph type="title"/>
          </p:nvPr>
        </p:nvSpPr>
        <p:spPr>
          <a:xfrm>
            <a:off x="139688" y="92592"/>
            <a:ext cx="8297003" cy="8572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2) A multiplicação e a Grande Comissão</a:t>
            </a:r>
          </a:p>
        </p:txBody>
      </p:sp>
      <p:sp>
        <p:nvSpPr>
          <p:cNvPr id="202" name="TextBox 1"/>
          <p:cNvSpPr txBox="1"/>
          <p:nvPr/>
        </p:nvSpPr>
        <p:spPr>
          <a:xfrm>
            <a:off x="185410" y="1315284"/>
            <a:ext cx="8205560" cy="3430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200"/>
            </a:pPr>
            <a:r>
              <a:t>A multiplicação é a chave para a penetração evangelística nas comunidades;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200"/>
            </a:pPr>
            <a:r>
              <a:t>Uma célula que se fecha, perde seu poder de penetração e expansão;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200"/>
            </a:pPr>
            <a:r>
              <a:t>A célula que se multiplica tem maior capacidade de evangelismo.</a:t>
            </a:r>
          </a:p>
        </p:txBody>
      </p:sp>
      <p:sp>
        <p:nvSpPr>
          <p:cNvPr id="203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Pr. Mário Vega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76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</a:t>
            </a:r>
          </a:p>
        </p:txBody>
      </p:sp>
      <p:sp>
        <p:nvSpPr>
          <p:cNvPr id="140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Plano de Crescimento Espiritual</a:t>
            </a:r>
          </a:p>
        </p:txBody>
      </p:sp>
      <p:pic>
        <p:nvPicPr>
          <p:cNvPr id="141" name="IMG_1766.jpeg" descr="IMG_176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Title 2"/>
          <p:cNvSpPr txBox="1">
            <a:spLocks noGrp="1"/>
          </p:cNvSpPr>
          <p:nvPr>
            <p:ph type="title"/>
          </p:nvPr>
        </p:nvSpPr>
        <p:spPr>
          <a:xfrm>
            <a:off x="139688" y="92592"/>
            <a:ext cx="8297003" cy="8572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3) Por que multiplicar?</a:t>
            </a:r>
          </a:p>
        </p:txBody>
      </p:sp>
      <p:sp>
        <p:nvSpPr>
          <p:cNvPr id="206" name="TextBox 1"/>
          <p:cNvSpPr txBox="1"/>
          <p:nvPr/>
        </p:nvSpPr>
        <p:spPr>
          <a:xfrm>
            <a:off x="185410" y="1315283"/>
            <a:ext cx="8205560" cy="2935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200"/>
            </a:pPr>
            <a:r>
              <a:t>Células menores permitem maior intimidade;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200"/>
            </a:pPr>
            <a:r>
              <a:t>A transformação de vidas acontecem em células com um grupo pequeno de pessoas;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200"/>
            </a:pPr>
            <a:r>
              <a:t>Células que multiplicam se mantém fiel à ordem de evangelismo.</a:t>
            </a:r>
          </a:p>
        </p:txBody>
      </p:sp>
      <p:sp>
        <p:nvSpPr>
          <p:cNvPr id="207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Pr. Joel Comiskey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 2"/>
          <p:cNvSpPr txBox="1">
            <a:spLocks noGrp="1"/>
          </p:cNvSpPr>
          <p:nvPr>
            <p:ph type="title"/>
          </p:nvPr>
        </p:nvSpPr>
        <p:spPr>
          <a:xfrm>
            <a:off x="139688" y="92592"/>
            <a:ext cx="8297003" cy="8572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4) A necessidade da multiplicação</a:t>
            </a:r>
          </a:p>
        </p:txBody>
      </p:sp>
      <p:sp>
        <p:nvSpPr>
          <p:cNvPr id="210" name="TextBox 1"/>
          <p:cNvSpPr txBox="1"/>
          <p:nvPr/>
        </p:nvSpPr>
        <p:spPr>
          <a:xfrm>
            <a:off x="185410" y="1315283"/>
            <a:ext cx="8205560" cy="2935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200" b="1">
                <a:solidFill>
                  <a:srgbClr val="006060"/>
                </a:solidFill>
              </a:defRPr>
            </a:pPr>
            <a:r>
              <a:t>Células</a:t>
            </a:r>
            <a:r>
              <a:rPr b="0">
                <a:solidFill>
                  <a:srgbClr val="000000"/>
                </a:solidFill>
              </a:rPr>
              <a:t> </a:t>
            </a:r>
            <a:r>
              <a:t>menores</a:t>
            </a:r>
            <a:r>
              <a:rPr b="0">
                <a:solidFill>
                  <a:srgbClr val="000000"/>
                </a:solidFill>
              </a:rPr>
              <a:t> permitem maior </a:t>
            </a:r>
            <a:r>
              <a:t>intimidade</a:t>
            </a:r>
            <a:r>
              <a:rPr b="0">
                <a:solidFill>
                  <a:srgbClr val="000000"/>
                </a:solidFill>
              </a:rPr>
              <a:t>;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200"/>
            </a:pPr>
            <a:r>
              <a:t>A </a:t>
            </a:r>
            <a:r>
              <a:rPr b="1">
                <a:solidFill>
                  <a:srgbClr val="006060"/>
                </a:solidFill>
              </a:rPr>
              <a:t>transformação</a:t>
            </a:r>
            <a:r>
              <a:t> de vidas acontecem em células com um </a:t>
            </a:r>
            <a:r>
              <a:rPr b="1">
                <a:solidFill>
                  <a:srgbClr val="006060"/>
                </a:solidFill>
              </a:rPr>
              <a:t>grupo</a:t>
            </a:r>
            <a:r>
              <a:t> </a:t>
            </a:r>
            <a:r>
              <a:rPr b="1">
                <a:solidFill>
                  <a:srgbClr val="006060"/>
                </a:solidFill>
              </a:rPr>
              <a:t>pequeno</a:t>
            </a:r>
            <a:r>
              <a:t> de pessoas;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3200"/>
            </a:pPr>
            <a:r>
              <a:t>Células que </a:t>
            </a:r>
            <a:r>
              <a:rPr b="1">
                <a:solidFill>
                  <a:srgbClr val="006060"/>
                </a:solidFill>
              </a:rPr>
              <a:t>multiplicam</a:t>
            </a:r>
            <a:r>
              <a:t> se mantém </a:t>
            </a:r>
            <a:r>
              <a:rPr b="1">
                <a:solidFill>
                  <a:srgbClr val="006060"/>
                </a:solidFill>
              </a:rPr>
              <a:t>fiel</a:t>
            </a:r>
            <a:r>
              <a:t> à ordem de </a:t>
            </a:r>
            <a:r>
              <a:rPr b="1">
                <a:solidFill>
                  <a:srgbClr val="006060"/>
                </a:solidFill>
              </a:rPr>
              <a:t>evangelismo</a:t>
            </a:r>
            <a:r>
              <a:t>.</a:t>
            </a:r>
          </a:p>
        </p:txBody>
      </p:sp>
      <p:sp>
        <p:nvSpPr>
          <p:cNvPr id="211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Gênesis 11:1-9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Box 1"/>
          <p:cNvSpPr txBox="1"/>
          <p:nvPr/>
        </p:nvSpPr>
        <p:spPr>
          <a:xfrm>
            <a:off x="570957" y="702995"/>
            <a:ext cx="7343749" cy="3631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6000"/>
            </a:lvl1pPr>
          </a:lstStyle>
          <a:p>
            <a:r>
              <a:t>Quais são as lições sobre multiplicação que podemos extrair desse relato bíblico?</a:t>
            </a:r>
          </a:p>
        </p:txBody>
      </p:sp>
      <p:sp>
        <p:nvSpPr>
          <p:cNvPr id="214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Gênesis 11:1-9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Box 1"/>
          <p:cNvSpPr txBox="1"/>
          <p:nvPr/>
        </p:nvSpPr>
        <p:spPr>
          <a:xfrm>
            <a:off x="366843" y="589608"/>
            <a:ext cx="7774655" cy="370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800"/>
            </a:pPr>
            <a:r>
              <a:t>É desejo de Deus que os seres humanos </a:t>
            </a:r>
            <a:r>
              <a:rPr b="1">
                <a:solidFill>
                  <a:srgbClr val="006060"/>
                </a:solidFill>
              </a:rPr>
              <a:t>se multipliquem </a:t>
            </a:r>
            <a:r>
              <a:t>e </a:t>
            </a:r>
            <a:r>
              <a:rPr b="1">
                <a:solidFill>
                  <a:srgbClr val="006060"/>
                </a:solidFill>
              </a:rPr>
              <a:t>encham a terra</a:t>
            </a:r>
            <a:r>
              <a:t>. É da vontade do Senhor que </a:t>
            </a:r>
            <a:r>
              <a:rPr b="1">
                <a:solidFill>
                  <a:srgbClr val="006060"/>
                </a:solidFill>
              </a:rPr>
              <a:t>cresçamos</a:t>
            </a:r>
            <a:r>
              <a:t> e </a:t>
            </a:r>
            <a:r>
              <a:rPr b="1">
                <a:solidFill>
                  <a:srgbClr val="006060"/>
                </a:solidFill>
              </a:rPr>
              <a:t>nos espalhemos</a:t>
            </a:r>
            <a:r>
              <a:t>. </a:t>
            </a:r>
          </a:p>
        </p:txBody>
      </p:sp>
      <p:sp>
        <p:nvSpPr>
          <p:cNvPr id="217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Gênesis 11:1-9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Box 1"/>
          <p:cNvSpPr txBox="1"/>
          <p:nvPr/>
        </p:nvSpPr>
        <p:spPr>
          <a:xfrm>
            <a:off x="570957" y="702995"/>
            <a:ext cx="7343749" cy="3242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7200"/>
            </a:lvl1pPr>
          </a:lstStyle>
          <a:p>
            <a:r>
              <a:t>Como podemos aplicar essas lições às nossas células?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extBox 1"/>
          <p:cNvSpPr txBox="1"/>
          <p:nvPr/>
        </p:nvSpPr>
        <p:spPr>
          <a:xfrm>
            <a:off x="57060" y="714348"/>
            <a:ext cx="8296276" cy="3048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10500" b="1">
                <a:solidFill>
                  <a:srgbClr val="006060"/>
                </a:solidFill>
              </a:defRPr>
            </a:pPr>
            <a:r>
              <a:t>Pela</a:t>
            </a:r>
          </a:p>
          <a:p>
            <a:pPr algn="ctr">
              <a:defRPr sz="10500" b="1">
                <a:solidFill>
                  <a:srgbClr val="006060"/>
                </a:solidFill>
              </a:defRPr>
            </a:pPr>
            <a:r>
              <a:t>Multiplicação!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Box 1"/>
          <p:cNvSpPr txBox="1"/>
          <p:nvPr/>
        </p:nvSpPr>
        <p:spPr>
          <a:xfrm>
            <a:off x="570957" y="702995"/>
            <a:ext cx="7343749" cy="3631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6000"/>
            </a:lvl1pPr>
          </a:lstStyle>
          <a:p>
            <a:r>
              <a:t>Quais são as lições sobre multiplicação que podemos extrair desse relato bíblico?</a:t>
            </a:r>
          </a:p>
        </p:txBody>
      </p:sp>
      <p:sp>
        <p:nvSpPr>
          <p:cNvPr id="224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Gênesis 13:1-3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Box 1"/>
          <p:cNvSpPr txBox="1"/>
          <p:nvPr/>
        </p:nvSpPr>
        <p:spPr>
          <a:xfrm>
            <a:off x="366843" y="589609"/>
            <a:ext cx="7774655" cy="4072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600"/>
            </a:pPr>
            <a:r>
              <a:t>O </a:t>
            </a:r>
            <a:r>
              <a:rPr b="1">
                <a:solidFill>
                  <a:srgbClr val="006060"/>
                </a:solidFill>
              </a:rPr>
              <a:t>crescimento</a:t>
            </a:r>
            <a:r>
              <a:t> gera a </a:t>
            </a:r>
            <a:r>
              <a:rPr b="1">
                <a:solidFill>
                  <a:srgbClr val="006060"/>
                </a:solidFill>
              </a:rPr>
              <a:t>necessidade</a:t>
            </a:r>
            <a:r>
              <a:t> de se </a:t>
            </a:r>
            <a:r>
              <a:rPr b="1">
                <a:solidFill>
                  <a:srgbClr val="006060"/>
                </a:solidFill>
              </a:rPr>
              <a:t>espalhar</a:t>
            </a:r>
            <a:r>
              <a:t>, ou seja, de </a:t>
            </a:r>
            <a:r>
              <a:rPr b="1">
                <a:solidFill>
                  <a:srgbClr val="006060"/>
                </a:solidFill>
              </a:rPr>
              <a:t>multiplicação</a:t>
            </a:r>
          </a:p>
        </p:txBody>
      </p:sp>
      <p:sp>
        <p:nvSpPr>
          <p:cNvPr id="227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Gênesis 11:1-9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Box 1"/>
          <p:cNvSpPr txBox="1"/>
          <p:nvPr/>
        </p:nvSpPr>
        <p:spPr>
          <a:xfrm>
            <a:off x="570957" y="702995"/>
            <a:ext cx="7343749" cy="32424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7200"/>
            </a:lvl1pPr>
          </a:lstStyle>
          <a:p>
            <a:r>
              <a:t>Como podemos aplicar essas lições às nossas células?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Box 1"/>
          <p:cNvSpPr txBox="1"/>
          <p:nvPr/>
        </p:nvSpPr>
        <p:spPr>
          <a:xfrm>
            <a:off x="57060" y="510251"/>
            <a:ext cx="8296276" cy="39214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8800" b="1">
                <a:solidFill>
                  <a:srgbClr val="006060"/>
                </a:solidFill>
              </a:defRPr>
            </a:lvl1pPr>
          </a:lstStyle>
          <a:p>
            <a:r>
              <a:t>Crescendo numericamente, multiplicando!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Alvo...</a:t>
            </a:r>
          </a:p>
        </p:txBody>
      </p:sp>
      <p:sp>
        <p:nvSpPr>
          <p:cNvPr id="144" name="TextBox 2"/>
          <p:cNvSpPr txBox="1"/>
          <p:nvPr/>
        </p:nvSpPr>
        <p:spPr>
          <a:xfrm>
            <a:off x="682823" y="1662668"/>
            <a:ext cx="7116827" cy="1009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800">
                <a:solidFill>
                  <a:srgbClr val="006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</a:t>
            </a:r>
            <a:r>
              <a:rPr sz="6000" b="1"/>
              <a:t> Novo Convertido</a:t>
            </a:r>
          </a:p>
        </p:txBody>
      </p:sp>
      <p:sp>
        <p:nvSpPr>
          <p:cNvPr id="145" name="TextBox 3"/>
          <p:cNvSpPr txBox="1"/>
          <p:nvPr/>
        </p:nvSpPr>
        <p:spPr>
          <a:xfrm>
            <a:off x="1218332" y="3344512"/>
            <a:ext cx="6045811" cy="1009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800">
                <a:solidFill>
                  <a:srgbClr val="10475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</a:t>
            </a:r>
            <a:r>
              <a:rPr sz="4400"/>
              <a:t> </a:t>
            </a:r>
            <a:r>
              <a:rPr sz="6000" b="1"/>
              <a:t>Líder de Célula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 advAuto="0"/>
      <p:bldP spid="145" grpId="0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Box 1"/>
          <p:cNvSpPr txBox="1"/>
          <p:nvPr/>
        </p:nvSpPr>
        <p:spPr>
          <a:xfrm>
            <a:off x="570957" y="702995"/>
            <a:ext cx="7343749" cy="3631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6000"/>
            </a:lvl1pPr>
          </a:lstStyle>
          <a:p>
            <a:r>
              <a:t>Quais são os possíveis problemas de uma célula que cresce e não se multiplica?</a:t>
            </a:r>
          </a:p>
        </p:txBody>
      </p: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Box 1"/>
          <p:cNvSpPr txBox="1"/>
          <p:nvPr/>
        </p:nvSpPr>
        <p:spPr>
          <a:xfrm>
            <a:off x="57060" y="510251"/>
            <a:ext cx="8296276" cy="39214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800"/>
            </a:pPr>
            <a:r>
              <a:t>Falta de espaço </a:t>
            </a:r>
            <a:r>
              <a:rPr b="1">
                <a:solidFill>
                  <a:srgbClr val="006060"/>
                </a:solidFill>
              </a:rPr>
              <a:t>físico</a:t>
            </a:r>
            <a:r>
              <a:t> e de </a:t>
            </a:r>
            <a:r>
              <a:rPr b="1">
                <a:solidFill>
                  <a:srgbClr val="006060"/>
                </a:solidFill>
              </a:rPr>
              <a:t>oportunidades</a:t>
            </a:r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III. As Formas de Multiplicação</a:t>
            </a:r>
          </a:p>
        </p:txBody>
      </p:sp>
      <p:sp>
        <p:nvSpPr>
          <p:cNvPr id="238" name="TextBox 4"/>
          <p:cNvSpPr txBox="1"/>
          <p:nvPr/>
        </p:nvSpPr>
        <p:spPr>
          <a:xfrm>
            <a:off x="570957" y="1927572"/>
            <a:ext cx="7343749" cy="17774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6000"/>
            </a:lvl1pPr>
          </a:lstStyle>
          <a:p>
            <a:r>
              <a:t>Como uma célula pode se multiplicar?</a:t>
            </a:r>
          </a:p>
        </p:txBody>
      </p: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1) Métodos de multiplicação</a:t>
            </a:r>
          </a:p>
        </p:txBody>
      </p:sp>
      <p:sp>
        <p:nvSpPr>
          <p:cNvPr id="241" name="TextBox 1"/>
          <p:cNvSpPr txBox="1"/>
          <p:nvPr/>
        </p:nvSpPr>
        <p:spPr>
          <a:xfrm>
            <a:off x="385910" y="1383317"/>
            <a:ext cx="7891665" cy="3154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4000"/>
            </a:pPr>
            <a:r>
              <a:t>Multiplicação Mãe-filha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4000"/>
            </a:pPr>
            <a:r>
              <a:t>Plantar células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4000"/>
            </a:pPr>
            <a:r>
              <a:t>Multiplicação do líder da célula mãe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4000"/>
            </a:pPr>
            <a:r>
              <a:t>Micro-células</a:t>
            </a:r>
          </a:p>
        </p:txBody>
      </p:sp>
      <p:sp>
        <p:nvSpPr>
          <p:cNvPr id="242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Pr. Joel Comiskey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" grpId="0" build="p" bldLvl="5" animBg="1" advAuto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2) Formas de multiplicação</a:t>
            </a:r>
          </a:p>
        </p:txBody>
      </p:sp>
      <p:sp>
        <p:nvSpPr>
          <p:cNvPr id="245" name="TextBox 1"/>
          <p:cNvSpPr txBox="1"/>
          <p:nvPr/>
        </p:nvSpPr>
        <p:spPr>
          <a:xfrm>
            <a:off x="385910" y="1269928"/>
            <a:ext cx="7891665" cy="3548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4000"/>
            </a:pPr>
            <a:r>
              <a:t>Multiplicação por tempo decorrido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4000"/>
            </a:pPr>
            <a:r>
              <a:t>Multplicação em mais de dois grupos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4000"/>
            </a:pPr>
            <a:r>
              <a:t>Criação de “célula embrião” ou grupo pioneiro</a:t>
            </a:r>
          </a:p>
        </p:txBody>
      </p:sp>
      <p:sp>
        <p:nvSpPr>
          <p:cNvPr id="246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Pr. Aluizio Silva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0" build="p" bldLvl="5" animBg="1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2"/>
          <p:cNvSpPr txBox="1">
            <a:spLocks noGrp="1"/>
          </p:cNvSpPr>
          <p:nvPr>
            <p:ph type="title"/>
          </p:nvPr>
        </p:nvSpPr>
        <p:spPr>
          <a:xfrm>
            <a:off x="117008" y="58575"/>
            <a:ext cx="8369421" cy="8572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3) Considerações sobre a multiplicação</a:t>
            </a:r>
          </a:p>
        </p:txBody>
      </p:sp>
      <p:sp>
        <p:nvSpPr>
          <p:cNvPr id="249" name="TextBox 1"/>
          <p:cNvSpPr txBox="1"/>
          <p:nvPr/>
        </p:nvSpPr>
        <p:spPr>
          <a:xfrm>
            <a:off x="556006" y="1326620"/>
            <a:ext cx="7324681" cy="2954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/>
            </a:lvl1pPr>
          </a:lstStyle>
          <a:p>
            <a:r>
              <a:t>Quais os critérios que devem ser considerados para se fazer a multiplicação de uma célula?</a:t>
            </a:r>
          </a:p>
        </p:txBody>
      </p:sp>
      <p:sp>
        <p:nvSpPr>
          <p:cNvPr id="250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Pr. Aluizio Silva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0" build="p" bldLvl="5" animBg="1" advAuto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itle 2"/>
          <p:cNvSpPr txBox="1">
            <a:spLocks noGrp="1"/>
          </p:cNvSpPr>
          <p:nvPr>
            <p:ph type="title"/>
          </p:nvPr>
        </p:nvSpPr>
        <p:spPr>
          <a:xfrm>
            <a:off x="117008" y="58575"/>
            <a:ext cx="8369421" cy="8572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3) Considerações sobre a multiplicação</a:t>
            </a:r>
          </a:p>
        </p:txBody>
      </p:sp>
      <p:sp>
        <p:nvSpPr>
          <p:cNvPr id="253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Pr. Aluizio Silva</a:t>
            </a:r>
          </a:p>
        </p:txBody>
      </p:sp>
      <p:sp>
        <p:nvSpPr>
          <p:cNvPr id="254" name="TextBox 4"/>
          <p:cNvSpPr txBox="1"/>
          <p:nvPr/>
        </p:nvSpPr>
        <p:spPr>
          <a:xfrm>
            <a:off x="385910" y="1485369"/>
            <a:ext cx="7891665" cy="2662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4800"/>
            </a:pPr>
            <a:r>
              <a:t>Relacionamentos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4800"/>
            </a:pPr>
            <a:r>
              <a:t>Localização Geográfica</a:t>
            </a:r>
          </a:p>
          <a:p>
            <a:pPr marL="285750" indent="-285750">
              <a:spcBef>
                <a:spcPts val="1800"/>
              </a:spcBef>
              <a:buSzPct val="100000"/>
              <a:buFont typeface="Arial"/>
              <a:buChar char="•"/>
              <a:defRPr sz="4800"/>
            </a:pPr>
            <a:r>
              <a:t>Matruidade dos membros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 build="p" bldLvl="5" animBg="1" advAuto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III. Obstáculos à Multiplicação</a:t>
            </a:r>
          </a:p>
        </p:txBody>
      </p:sp>
      <p:pic>
        <p:nvPicPr>
          <p:cNvPr id="257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171" y="1092437"/>
            <a:ext cx="5556424" cy="37924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1) Obstáculos e ajudas</a:t>
            </a:r>
          </a:p>
        </p:txBody>
      </p:sp>
      <p:sp>
        <p:nvSpPr>
          <p:cNvPr id="260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Pr. Joel Comiskey</a:t>
            </a:r>
          </a:p>
        </p:txBody>
      </p:sp>
      <p:graphicFrame>
        <p:nvGraphicFramePr>
          <p:cNvPr id="261" name="Table 4"/>
          <p:cNvGraphicFramePr/>
          <p:nvPr/>
        </p:nvGraphicFramePr>
        <p:xfrm>
          <a:off x="367357" y="1072666"/>
          <a:ext cx="7797183" cy="3441458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3898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8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6085"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OBSTÁCULO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AJUDA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843">
                <a:tc>
                  <a:txBody>
                    <a:bodyPr/>
                    <a:lstStyle/>
                    <a:p>
                      <a:r>
                        <a:rPr sz="2400"/>
                        <a:t>Ordens para multiplicar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sz="2400"/>
                        <a:t>Compreender o solo e o contexto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843">
                <a:tc>
                  <a:txBody>
                    <a:bodyPr/>
                    <a:lstStyle/>
                    <a:p>
                      <a:r>
                        <a:rPr sz="2400"/>
                        <a:t>Multiplicação é um “jogo de números”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sz="2400"/>
                        <a:t>Multiplicação é sinônimo de saúde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843">
                <a:tc>
                  <a:txBody>
                    <a:bodyPr/>
                    <a:lstStyle/>
                    <a:p>
                      <a:r>
                        <a:rPr sz="2400"/>
                        <a:t>Ausência de foto em treinamento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sz="2400"/>
                        <a:t>Ênfase no treinamento de líderes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8843">
                <a:tc>
                  <a:txBody>
                    <a:bodyPr/>
                    <a:lstStyle/>
                    <a:p>
                      <a:r>
                        <a:rPr sz="2400"/>
                        <a:t>Falta de visão e direção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sz="2400"/>
                        <a:t>Promover a visão do modelo celular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1) Obstáculos e ajudas</a:t>
            </a:r>
          </a:p>
        </p:txBody>
      </p:sp>
      <p:sp>
        <p:nvSpPr>
          <p:cNvPr id="264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Pr. Joel Comiskey</a:t>
            </a:r>
          </a:p>
        </p:txBody>
      </p:sp>
      <p:graphicFrame>
        <p:nvGraphicFramePr>
          <p:cNvPr id="265" name="Table 4"/>
          <p:cNvGraphicFramePr/>
          <p:nvPr/>
        </p:nvGraphicFramePr>
        <p:xfrm>
          <a:off x="367357" y="1085906"/>
          <a:ext cx="7797183" cy="3670538"/>
        </p:xfrm>
        <a:graphic>
          <a:graphicData uri="http://schemas.openxmlformats.org/drawingml/2006/table">
            <a:tbl>
              <a:tblPr firstRow="1" bandRow="1">
                <a:tableStyleId>{4C3C2611-4C71-4FC5-86AE-919BDF0F9419}</a:tableStyleId>
              </a:tblPr>
              <a:tblGrid>
                <a:gridCol w="3898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8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26085"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OBSTÁCULO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400" b="1">
                          <a:solidFill>
                            <a:srgbClr val="FFFFFF"/>
                          </a:solidFill>
                        </a:rPr>
                        <a:t>AJUDA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645">
                <a:tc>
                  <a:txBody>
                    <a:bodyPr/>
                    <a:lstStyle/>
                    <a:p>
                      <a:r>
                        <a:rPr sz="2400"/>
                        <a:t>Pouco foco no núcleo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sz="2400"/>
                        <a:t>É o núcleo que se multiplica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843">
                <a:tc>
                  <a:txBody>
                    <a:bodyPr/>
                    <a:lstStyle/>
                    <a:p>
                      <a:r>
                        <a:rPr sz="2400"/>
                        <a:t>Líder com mais de uma célula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sz="2400"/>
                        <a:t>Líder deve fazer discípulos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843">
                <a:tc>
                  <a:txBody>
                    <a:bodyPr/>
                    <a:lstStyle/>
                    <a:p>
                      <a:r>
                        <a:rPr sz="2400"/>
                        <a:t>Falta de variedade na multiplicação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sz="2400"/>
                        <a:t>Ofereça diferentes opções para multiplicar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6278">
                <a:tc>
                  <a:txBody>
                    <a:bodyPr/>
                    <a:lstStyle/>
                    <a:p>
                      <a:r>
                        <a:rPr sz="2400"/>
                        <a:t>Célula não evangeliza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sz="2400"/>
                        <a:t>Líder incentiva o evangelismo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8843">
                <a:tc>
                  <a:txBody>
                    <a:bodyPr/>
                    <a:lstStyle/>
                    <a:p>
                      <a:r>
                        <a:rPr sz="2400"/>
                        <a:t>Evangelismo = multiplicação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sz="2400"/>
                        <a:t>Multiplicação é muito mais que evangelismo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Até 2030</a:t>
            </a:r>
          </a:p>
        </p:txBody>
      </p:sp>
      <p:sp>
        <p:nvSpPr>
          <p:cNvPr id="148" name="TextBox 2"/>
          <p:cNvSpPr txBox="1"/>
          <p:nvPr/>
        </p:nvSpPr>
        <p:spPr>
          <a:xfrm>
            <a:off x="1624911" y="1605973"/>
            <a:ext cx="5232659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8800" b="1">
                <a:solidFill>
                  <a:srgbClr val="006060"/>
                </a:solidFill>
              </a:defRPr>
            </a:lvl1pPr>
          </a:lstStyle>
          <a:p>
            <a:r>
              <a:t>200 células</a:t>
            </a:r>
          </a:p>
        </p:txBody>
      </p:sp>
      <p:sp>
        <p:nvSpPr>
          <p:cNvPr id="149" name="TextBox 3"/>
          <p:cNvSpPr txBox="1"/>
          <p:nvPr/>
        </p:nvSpPr>
        <p:spPr>
          <a:xfrm>
            <a:off x="1103765" y="3287817"/>
            <a:ext cx="6274952" cy="1203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8800" b="1">
                <a:solidFill>
                  <a:srgbClr val="10475C"/>
                </a:solidFill>
              </a:defRPr>
            </a:lvl1pPr>
          </a:lstStyle>
          <a:p>
            <a:r>
              <a:t>5000 pessoas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 animBg="1" advAuto="0"/>
      <p:bldP spid="149" grpId="0" animBg="1" advAuto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2) Minimizando os obstáculos</a:t>
            </a:r>
          </a:p>
        </p:txBody>
      </p:sp>
      <p:sp>
        <p:nvSpPr>
          <p:cNvPr id="268" name="TextBox 3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Michael Sove</a:t>
            </a:r>
          </a:p>
        </p:txBody>
      </p:sp>
      <p:sp>
        <p:nvSpPr>
          <p:cNvPr id="269" name="Rectangle 1"/>
          <p:cNvSpPr txBox="1"/>
          <p:nvPr/>
        </p:nvSpPr>
        <p:spPr>
          <a:xfrm>
            <a:off x="299571" y="1184343"/>
            <a:ext cx="7841927" cy="3583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71463" indent="-271463">
              <a:spcBef>
                <a:spcPts val="1200"/>
              </a:spcBef>
              <a:buSzPct val="100000"/>
              <a:buFont typeface="Arial"/>
              <a:buChar char="•"/>
              <a:defRPr sz="3200"/>
            </a:pPr>
            <a:r>
              <a:t>Falta de paixão por pessoas que não estão conectadas ou fazem parte de alguma igreja;</a:t>
            </a:r>
          </a:p>
          <a:p>
            <a:pPr marL="271463" indent="-271463">
              <a:spcBef>
                <a:spcPts val="1200"/>
              </a:spcBef>
              <a:buSzPct val="100000"/>
              <a:buFont typeface="Arial"/>
              <a:buChar char="•"/>
              <a:defRPr sz="3200"/>
            </a:pPr>
            <a:r>
              <a:t>Falta de visão para a multiplicação;</a:t>
            </a:r>
          </a:p>
          <a:p>
            <a:pPr marL="271463" indent="-271463">
              <a:spcBef>
                <a:spcPts val="1200"/>
              </a:spcBef>
              <a:buSzPct val="100000"/>
              <a:buFont typeface="Arial"/>
              <a:buChar char="•"/>
              <a:defRPr sz="3200"/>
            </a:pPr>
            <a:r>
              <a:t>Falta de crescimento em números;</a:t>
            </a:r>
          </a:p>
          <a:p>
            <a:pPr marL="271463" indent="-271463">
              <a:spcBef>
                <a:spcPts val="1200"/>
              </a:spcBef>
              <a:buSzPct val="100000"/>
              <a:buFont typeface="Arial"/>
              <a:buChar char="•"/>
              <a:defRPr sz="3200"/>
            </a:pPr>
            <a:r>
              <a:t>Falta de líderes treinados;</a:t>
            </a:r>
          </a:p>
          <a:p>
            <a:pPr marL="271463" indent="-271463">
              <a:spcBef>
                <a:spcPts val="1200"/>
              </a:spcBef>
              <a:buSzPct val="100000"/>
              <a:buFont typeface="Arial"/>
              <a:buChar char="•"/>
              <a:defRPr sz="3200"/>
            </a:pPr>
            <a:r>
              <a:t>Falta de delegação e uso dos dons de todos. </a:t>
            </a:r>
          </a:p>
        </p:txBody>
      </p:sp>
    </p:spTree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itle 2"/>
          <p:cNvSpPr txBox="1">
            <a:spLocks noGrp="1"/>
          </p:cNvSpPr>
          <p:nvPr>
            <p:ph type="title"/>
          </p:nvPr>
        </p:nvSpPr>
        <p:spPr>
          <a:xfrm>
            <a:off x="139689" y="81253"/>
            <a:ext cx="7620001" cy="857251"/>
          </a:xfrm>
          <a:prstGeom prst="rect">
            <a:avLst/>
          </a:prstGeom>
        </p:spPr>
        <p:txBody>
          <a:bodyPr/>
          <a:lstStyle/>
          <a:p>
            <a:r>
              <a:t>V. Fatores da Multiplicação</a:t>
            </a:r>
          </a:p>
        </p:txBody>
      </p:sp>
      <p:pic>
        <p:nvPicPr>
          <p:cNvPr id="27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199" y="1151380"/>
            <a:ext cx="7570624" cy="38114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Title 2"/>
          <p:cNvSpPr txBox="1">
            <a:spLocks noGrp="1"/>
          </p:cNvSpPr>
          <p:nvPr>
            <p:ph type="title"/>
          </p:nvPr>
        </p:nvSpPr>
        <p:spPr>
          <a:xfrm>
            <a:off x="139690" y="81253"/>
            <a:ext cx="8240301" cy="8572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1) O que não influencia a multiplicação</a:t>
            </a:r>
          </a:p>
        </p:txBody>
      </p:sp>
      <p:sp>
        <p:nvSpPr>
          <p:cNvPr id="275" name="Rectangle 1"/>
          <p:cNvSpPr txBox="1"/>
          <p:nvPr/>
        </p:nvSpPr>
        <p:spPr>
          <a:xfrm>
            <a:off x="299571" y="1745813"/>
            <a:ext cx="7841927" cy="2151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71463" indent="-271463">
              <a:spcBef>
                <a:spcPts val="1200"/>
              </a:spcBef>
              <a:buSzPct val="100000"/>
              <a:buFont typeface="Arial"/>
              <a:buChar char="•"/>
              <a:defRPr sz="4000"/>
            </a:pPr>
            <a:r>
              <a:t>Características do líder</a:t>
            </a:r>
          </a:p>
          <a:p>
            <a:pPr marL="271463" indent="-271463">
              <a:spcBef>
                <a:spcPts val="1200"/>
              </a:spcBef>
              <a:buSzPct val="100000"/>
              <a:buFont typeface="Arial"/>
              <a:buChar char="•"/>
              <a:defRPr sz="4000"/>
            </a:pPr>
            <a:r>
              <a:t>O tipo de personalidade do líder</a:t>
            </a:r>
          </a:p>
          <a:p>
            <a:pPr marL="271463" indent="-271463">
              <a:spcBef>
                <a:spcPts val="1200"/>
              </a:spcBef>
              <a:buSzPct val="100000"/>
              <a:buFont typeface="Arial"/>
              <a:buChar char="•"/>
              <a:defRPr sz="4000"/>
            </a:pPr>
            <a:r>
              <a:t>O dom espiritual do líder</a:t>
            </a:r>
          </a:p>
        </p:txBody>
      </p:sp>
      <p:sp>
        <p:nvSpPr>
          <p:cNvPr id="276" name="TextBox 4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Pr. Joel Comiskey</a:t>
            </a:r>
          </a:p>
        </p:txBody>
      </p:sp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itle 2"/>
          <p:cNvSpPr txBox="1">
            <a:spLocks noGrp="1"/>
          </p:cNvSpPr>
          <p:nvPr>
            <p:ph type="title"/>
          </p:nvPr>
        </p:nvSpPr>
        <p:spPr>
          <a:xfrm>
            <a:off x="139690" y="81253"/>
            <a:ext cx="8240301" cy="857251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2) O que influencia a multiplicação</a:t>
            </a:r>
          </a:p>
        </p:txBody>
      </p:sp>
      <p:sp>
        <p:nvSpPr>
          <p:cNvPr id="279" name="Rectangle 1"/>
          <p:cNvSpPr txBox="1"/>
          <p:nvPr/>
        </p:nvSpPr>
        <p:spPr>
          <a:xfrm>
            <a:off x="299572" y="1405661"/>
            <a:ext cx="8034699" cy="3333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O tempo devocional do líder de célula</a:t>
            </a:r>
          </a:p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A intercessão do líder de célula pelos membros da célula</a:t>
            </a:r>
          </a:p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O tempo que o líder gasta com Deus em seu preparo para o encontro da célula</a:t>
            </a:r>
          </a:p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Estabelecer alvos</a:t>
            </a:r>
          </a:p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Conhecer a data de multiplicação da célula</a:t>
            </a:r>
          </a:p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Treinamento</a:t>
            </a:r>
          </a:p>
        </p:txBody>
      </p:sp>
      <p:sp>
        <p:nvSpPr>
          <p:cNvPr id="280" name="TextBox 4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Pr. Joel Comiskey</a:t>
            </a:r>
          </a:p>
        </p:txBody>
      </p:sp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Title 2"/>
          <p:cNvSpPr txBox="1">
            <a:spLocks noGrp="1"/>
          </p:cNvSpPr>
          <p:nvPr>
            <p:ph type="title"/>
          </p:nvPr>
        </p:nvSpPr>
        <p:spPr>
          <a:xfrm>
            <a:off x="139690" y="81253"/>
            <a:ext cx="8240301" cy="857251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2) O que influencia a multiplicação</a:t>
            </a:r>
          </a:p>
        </p:txBody>
      </p:sp>
      <p:sp>
        <p:nvSpPr>
          <p:cNvPr id="283" name="Rectangle 1"/>
          <p:cNvSpPr txBox="1"/>
          <p:nvPr/>
        </p:nvSpPr>
        <p:spPr>
          <a:xfrm>
            <a:off x="299572" y="1405661"/>
            <a:ext cx="8034699" cy="33332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A frequência com que o líder de célula faz contato com pessoas novas</a:t>
            </a:r>
          </a:p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Estímulos nas células para convidar amigos</a:t>
            </a:r>
          </a:p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Número de visitantes na célula</a:t>
            </a:r>
          </a:p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Encontros sociais</a:t>
            </a:r>
          </a:p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Preparar auxiliares</a:t>
            </a:r>
          </a:p>
          <a:p>
            <a:pPr marL="271463" indent="-271463">
              <a:spcBef>
                <a:spcPts val="600"/>
              </a:spcBef>
              <a:buSzPct val="100000"/>
              <a:buFont typeface="Arial"/>
              <a:buChar char="•"/>
              <a:defRPr sz="2600"/>
            </a:pPr>
            <a:r>
              <a:t>Nível de cuidado pastoral</a:t>
            </a:r>
          </a:p>
        </p:txBody>
      </p:sp>
      <p:sp>
        <p:nvSpPr>
          <p:cNvPr id="284" name="TextBox 4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Pr. Joel Comiskey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589" y="245199"/>
            <a:ext cx="3195131" cy="4653103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extBox 2"/>
          <p:cNvSpPr txBox="1"/>
          <p:nvPr/>
        </p:nvSpPr>
        <p:spPr>
          <a:xfrm>
            <a:off x="4626931" y="254117"/>
            <a:ext cx="3287772" cy="473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Funcionam</a:t>
            </a:r>
          </a:p>
          <a:p>
            <a:pPr algn="r">
              <a:spcBef>
                <a:spcPts val="1200"/>
              </a:spcBef>
              <a:defRPr sz="3400" b="1"/>
            </a:pPr>
            <a:r>
              <a:t>Universais</a:t>
            </a:r>
          </a:p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Aplicação ampla</a:t>
            </a:r>
          </a:p>
          <a:p>
            <a:pPr algn="r">
              <a:spcBef>
                <a:spcPts val="1200"/>
              </a:spcBef>
              <a:defRPr sz="3400" b="1"/>
            </a:pPr>
            <a:r>
              <a:t>Fáceis</a:t>
            </a:r>
          </a:p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Praticáveis</a:t>
            </a:r>
          </a:p>
          <a:p>
            <a:pPr algn="r">
              <a:spcBef>
                <a:spcPts val="1200"/>
              </a:spcBef>
              <a:defRPr sz="3400" b="1"/>
            </a:pPr>
            <a:r>
              <a:t>Realistas</a:t>
            </a:r>
          </a:p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Motivadores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Box 8"/>
          <p:cNvSpPr txBox="1"/>
          <p:nvPr/>
        </p:nvSpPr>
        <p:spPr>
          <a:xfrm>
            <a:off x="757657" y="448699"/>
            <a:ext cx="6918916" cy="2619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9900">
                <a:solidFill>
                  <a:srgbClr val="006060"/>
                </a:solidFill>
              </a:defRPr>
            </a:lvl1pPr>
          </a:lstStyle>
          <a:p>
            <a:r>
              <a:t>+</a:t>
            </a:r>
          </a:p>
        </p:txBody>
      </p:sp>
      <p:sp>
        <p:nvSpPr>
          <p:cNvPr id="155" name="TextBox 1"/>
          <p:cNvSpPr txBox="1"/>
          <p:nvPr/>
        </p:nvSpPr>
        <p:spPr>
          <a:xfrm>
            <a:off x="757657" y="471383"/>
            <a:ext cx="6918916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800" b="1"/>
            </a:pPr>
            <a:r>
              <a:t>Leitura</a:t>
            </a:r>
            <a:r>
              <a:rPr b="0"/>
              <a:t> completa do livro</a:t>
            </a:r>
          </a:p>
        </p:txBody>
      </p:sp>
      <p:sp>
        <p:nvSpPr>
          <p:cNvPr id="156" name="TextBox 6"/>
          <p:cNvSpPr txBox="1"/>
          <p:nvPr/>
        </p:nvSpPr>
        <p:spPr>
          <a:xfrm>
            <a:off x="757657" y="3274495"/>
            <a:ext cx="6918916" cy="1455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800" b="1"/>
            </a:pPr>
            <a:r>
              <a:t>Declaração</a:t>
            </a:r>
            <a:r>
              <a:rPr b="0"/>
              <a:t> de leitura no final do curso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icture 2" descr="Picture 2"/>
          <p:cNvPicPr>
            <a:picLocks noChangeAspect="1"/>
          </p:cNvPicPr>
          <p:nvPr/>
        </p:nvPicPr>
        <p:blipFill>
          <a:blip r:embed="rId2"/>
          <a:srcRect r="10933"/>
          <a:stretch>
            <a:fillRect/>
          </a:stretch>
        </p:blipFill>
        <p:spPr>
          <a:xfrm>
            <a:off x="204113" y="1715763"/>
            <a:ext cx="8154726" cy="2458308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1"/>
          <p:cNvSpPr txBox="1"/>
          <p:nvPr/>
        </p:nvSpPr>
        <p:spPr>
          <a:xfrm>
            <a:off x="502919" y="205978"/>
            <a:ext cx="7528561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4600" spc="-100">
                <a:solidFill>
                  <a:srgbClr val="008080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t>Atividade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TextBox 3"/>
          <p:cNvSpPr txBox="1"/>
          <p:nvPr/>
        </p:nvSpPr>
        <p:spPr>
          <a:xfrm>
            <a:off x="3121256" y="109112"/>
            <a:ext cx="5889753" cy="6990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sz="4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 IGREJA EM CÉLULAS</a:t>
            </a:r>
          </a:p>
        </p:txBody>
      </p:sp>
      <p:sp>
        <p:nvSpPr>
          <p:cNvPr id="163" name="TextBox 6"/>
          <p:cNvSpPr txBox="1"/>
          <p:nvPr/>
        </p:nvSpPr>
        <p:spPr>
          <a:xfrm>
            <a:off x="162682" y="4508191"/>
            <a:ext cx="1360167" cy="444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r>
              <a:t>AULA 1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extBox 3"/>
          <p:cNvSpPr txBox="1"/>
          <p:nvPr/>
        </p:nvSpPr>
        <p:spPr>
          <a:xfrm>
            <a:off x="5424612" y="3649943"/>
            <a:ext cx="3581909" cy="1369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36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 REUNIÃO</a:t>
            </a:r>
          </a:p>
          <a:p>
            <a:pPr algn="r">
              <a:defRPr sz="48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DA CÉLULA</a:t>
            </a:r>
          </a:p>
        </p:txBody>
      </p:sp>
      <p:sp>
        <p:nvSpPr>
          <p:cNvPr id="167" name="TextBox 6"/>
          <p:cNvSpPr txBox="1"/>
          <p:nvPr/>
        </p:nvSpPr>
        <p:spPr>
          <a:xfrm>
            <a:off x="162682" y="154145"/>
            <a:ext cx="1360167" cy="444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 b="1">
                <a:solidFill>
                  <a:srgbClr val="FFFFFF"/>
                </a:solidFill>
              </a:defRPr>
            </a:lvl1pPr>
          </a:lstStyle>
          <a:p>
            <a:r>
              <a:t>AULA 2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Apresentação na tela (16:9)</PresentationFormat>
  <Slides>44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44</vt:i4>
      </vt:variant>
    </vt:vector>
  </HeadingPairs>
  <TitlesOfParts>
    <vt:vector size="45" baseType="lpstr">
      <vt:lpstr>Adjacency</vt:lpstr>
      <vt:lpstr>Apresentação do PowerPoint</vt:lpstr>
      <vt:lpstr>Apresentação do PowerPoint</vt:lpstr>
      <vt:lpstr>Alvo...</vt:lpstr>
      <vt:lpstr>Até 2030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I. Conceito de Multiplicação</vt:lpstr>
      <vt:lpstr>Apresentação do PowerPoint</vt:lpstr>
      <vt:lpstr>A concretização do Plano de Deus</vt:lpstr>
      <vt:lpstr>A multiplicação da célula</vt:lpstr>
      <vt:lpstr>II. Razões para a multiplicação</vt:lpstr>
      <vt:lpstr>1) Razões para a multiplicação</vt:lpstr>
      <vt:lpstr>2) A multiplicação e a Grande Comissão</vt:lpstr>
      <vt:lpstr>3) Por que multiplicar?</vt:lpstr>
      <vt:lpstr>4) A necessidade da multiplicação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III. As Formas de Multiplicação</vt:lpstr>
      <vt:lpstr>1) Métodos de multiplicação</vt:lpstr>
      <vt:lpstr>2) Formas de multiplicação</vt:lpstr>
      <vt:lpstr>3) Considerações sobre a multiplicação</vt:lpstr>
      <vt:lpstr>3) Considerações sobre a multiplicação</vt:lpstr>
      <vt:lpstr>III. Obstáculos à Multiplicação</vt:lpstr>
      <vt:lpstr>1) Obstáculos e ajudas</vt:lpstr>
      <vt:lpstr>1) Obstáculos e ajudas</vt:lpstr>
      <vt:lpstr>2) Minimizando os obstáculos</vt:lpstr>
      <vt:lpstr>V. Fatores da Multiplicação</vt:lpstr>
      <vt:lpstr>1) O que não influencia a multiplicação</vt:lpstr>
      <vt:lpstr>2) O que influencia a multiplicação</vt:lpstr>
      <vt:lpstr>2) O que influencia a multiplicação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Leidivone Caetano</cp:lastModifiedBy>
  <cp:revision>1</cp:revision>
  <dcterms:modified xsi:type="dcterms:W3CDTF">2023-05-10T09:31:48Z</dcterms:modified>
</cp:coreProperties>
</file>